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5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9995382E-1FDA-4B26-AF10-E1E5509D8D6F}"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B6B782-7D96-49D6-970D-6B87D8AD14E6}" type="datetimeFigureOut">
              <a:rPr lang="zh-CN" altLang="en-US" smtClean="0"/>
              <a:t>2019-8-30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EB11E5-789D-4BD1-8C9F-5C4B2E62DD2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B6B782-7D96-49D6-970D-6B87D8AD14E6}" type="datetimeFigureOut">
              <a:rPr lang="zh-CN" altLang="en-US" smtClean="0"/>
              <a:t>2019-8-30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EB11E5-789D-4BD1-8C9F-5C4B2E62DD2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2"/>
          <p:cNvSpPr>
            <a:spLocks noGrp="1" noChangeArrowheads="1"/>
          </p:cNvSpPr>
          <p:nvPr>
            <p:ph type="ctrTitle"/>
          </p:nvPr>
        </p:nvSpPr>
        <p:spPr>
          <a:xfrm>
            <a:off x="755650" y="1125538"/>
            <a:ext cx="7632700" cy="1511300"/>
          </a:xfrm>
        </p:spPr>
        <p:txBody>
          <a:bodyPr/>
          <a:lstStyle/>
          <a:p>
            <a:r>
              <a:rPr lang="zh-CN" altLang="en-US">
                <a:ea typeface="隶书" pitchFamily="49" charset="-122"/>
              </a:rPr>
              <a:t>一、门诊综合楼总体功能布局</a:t>
            </a:r>
          </a:p>
        </p:txBody>
      </p:sp>
      <p:sp>
        <p:nvSpPr>
          <p:cNvPr id="779268" name="Text Box 4"/>
          <p:cNvSpPr txBox="1">
            <a:spLocks noChangeArrowheads="1"/>
          </p:cNvSpPr>
          <p:nvPr/>
        </p:nvSpPr>
        <p:spPr bwMode="auto">
          <a:xfrm>
            <a:off x="1476375" y="2708275"/>
            <a:ext cx="6337300" cy="2282825"/>
          </a:xfrm>
          <a:prstGeom prst="rect">
            <a:avLst/>
          </a:prstGeom>
          <a:noFill/>
          <a:ln w="9525">
            <a:noFill/>
            <a:miter lim="800000"/>
            <a:headEnd/>
            <a:tailEnd/>
          </a:ln>
          <a:effectLst/>
        </p:spPr>
        <p:txBody>
          <a:bodyPr>
            <a:spAutoFit/>
          </a:bodyPr>
          <a:lstStyle/>
          <a:p>
            <a:pPr indent="630238" algn="l">
              <a:spcBef>
                <a:spcPct val="50000"/>
              </a:spcBef>
            </a:pPr>
            <a:r>
              <a:rPr lang="zh-CN" altLang="en-US" sz="2400"/>
              <a:t>考虑到现有的外科住院楼面积已远远不够，许多外科专业如心胸外科、血管介入外科、肿瘤外科及五官科等都在旧住院楼和内科楼里设置，且现有的外科住院楼也年久失修，环境较差，将所有的外科系统整合到新建的综合楼内更科学合理也更便于患者就医。</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5893" name="图片 3" descr="G:\唐山设计院\2018\2018.6.22乌海医院\8.24册子\9.14册子页\026.jpg026"/>
          <p:cNvPicPr>
            <a:picLocks noChangeAspect="1"/>
          </p:cNvPicPr>
          <p:nvPr/>
        </p:nvPicPr>
        <p:blipFill>
          <a:blip r:embed="rId2" cstate="print">
            <a:lum bright="18000"/>
          </a:blip>
          <a:srcRect/>
          <a:stretch>
            <a:fillRect/>
          </a:stretch>
        </p:blipFill>
        <p:spPr bwMode="auto">
          <a:xfrm>
            <a:off x="395288" y="981075"/>
            <a:ext cx="6913562" cy="4962525"/>
          </a:xfrm>
          <a:prstGeom prst="rect">
            <a:avLst/>
          </a:prstGeom>
          <a:noFill/>
          <a:ln w="9525">
            <a:noFill/>
            <a:miter lim="800000"/>
            <a:headEnd/>
            <a:tailEnd/>
          </a:ln>
        </p:spPr>
      </p:pic>
      <p:sp>
        <p:nvSpPr>
          <p:cNvPr id="805895" name="AutoShape 7"/>
          <p:cNvSpPr>
            <a:spLocks/>
          </p:cNvSpPr>
          <p:nvPr/>
        </p:nvSpPr>
        <p:spPr bwMode="auto">
          <a:xfrm>
            <a:off x="7385050" y="577850"/>
            <a:ext cx="1508125" cy="835025"/>
          </a:xfrm>
          <a:prstGeom prst="borderCallout2">
            <a:avLst>
              <a:gd name="adj1" fmla="val 13690"/>
              <a:gd name="adj2" fmla="val -5051"/>
              <a:gd name="adj3" fmla="val 13690"/>
              <a:gd name="adj4" fmla="val -71894"/>
              <a:gd name="adj5" fmla="val 182319"/>
              <a:gd name="adj6" fmla="val -141264"/>
            </a:avLst>
          </a:prstGeom>
          <a:noFill/>
          <a:ln w="22225" algn="ctr">
            <a:solidFill>
              <a:srgbClr val="FF0000"/>
            </a:solidFill>
            <a:miter lim="800000"/>
            <a:headEnd/>
            <a:tailEnd/>
          </a:ln>
          <a:effectLst/>
        </p:spPr>
        <p:txBody>
          <a:bodyPr/>
          <a:lstStyle/>
          <a:p>
            <a:r>
              <a:rPr lang="zh-CN" altLang="en-US"/>
              <a:t>综合楼</a:t>
            </a:r>
          </a:p>
          <a:p>
            <a:r>
              <a:rPr lang="zh-CN" altLang="en-US" sz="1400"/>
              <a:t>（设置所有外科系统</a:t>
            </a:r>
            <a:r>
              <a:rPr lang="en-US" altLang="zh-CN" sz="1400"/>
              <a:t>15</a:t>
            </a:r>
            <a:r>
              <a:rPr lang="zh-CN" altLang="en-US" sz="1400"/>
              <a:t>层）</a:t>
            </a:r>
          </a:p>
        </p:txBody>
      </p:sp>
      <p:sp>
        <p:nvSpPr>
          <p:cNvPr id="805896" name="AutoShape 8"/>
          <p:cNvSpPr>
            <a:spLocks/>
          </p:cNvSpPr>
          <p:nvPr/>
        </p:nvSpPr>
        <p:spPr bwMode="auto">
          <a:xfrm>
            <a:off x="7524750" y="1808163"/>
            <a:ext cx="1333500" cy="644525"/>
          </a:xfrm>
          <a:prstGeom prst="borderCallout2">
            <a:avLst>
              <a:gd name="adj1" fmla="val 17736"/>
              <a:gd name="adj2" fmla="val -5713"/>
              <a:gd name="adj3" fmla="val 17736"/>
              <a:gd name="adj4" fmla="val -115597"/>
              <a:gd name="adj5" fmla="val 139657"/>
              <a:gd name="adj6" fmla="val -253810"/>
            </a:avLst>
          </a:prstGeom>
          <a:noFill/>
          <a:ln w="22225" algn="ctr">
            <a:solidFill>
              <a:srgbClr val="FF0000"/>
            </a:solidFill>
            <a:miter lim="800000"/>
            <a:headEnd/>
            <a:tailEnd/>
          </a:ln>
          <a:effectLst/>
        </p:spPr>
        <p:txBody>
          <a:bodyPr/>
          <a:lstStyle/>
          <a:p>
            <a:r>
              <a:rPr lang="zh-CN" altLang="en-US"/>
              <a:t>会议中心</a:t>
            </a:r>
          </a:p>
          <a:p>
            <a:r>
              <a:rPr lang="zh-CN" altLang="en-US" sz="1400"/>
              <a:t>（</a:t>
            </a:r>
            <a:r>
              <a:rPr lang="en-US" altLang="zh-CN" sz="1400"/>
              <a:t>2</a:t>
            </a:r>
            <a:r>
              <a:rPr lang="zh-CN" altLang="en-US" sz="1400"/>
              <a:t>层）</a:t>
            </a:r>
          </a:p>
        </p:txBody>
      </p:sp>
      <p:sp>
        <p:nvSpPr>
          <p:cNvPr id="805897" name="AutoShape 9"/>
          <p:cNvSpPr>
            <a:spLocks/>
          </p:cNvSpPr>
          <p:nvPr/>
        </p:nvSpPr>
        <p:spPr bwMode="auto">
          <a:xfrm>
            <a:off x="7524750" y="2781300"/>
            <a:ext cx="1333500" cy="644525"/>
          </a:xfrm>
          <a:prstGeom prst="borderCallout2">
            <a:avLst>
              <a:gd name="adj1" fmla="val 17736"/>
              <a:gd name="adj2" fmla="val -5713"/>
              <a:gd name="adj3" fmla="val 17736"/>
              <a:gd name="adj4" fmla="val -92977"/>
              <a:gd name="adj5" fmla="val 58866"/>
              <a:gd name="adj6" fmla="val -202736"/>
            </a:avLst>
          </a:prstGeom>
          <a:noFill/>
          <a:ln w="22225" algn="ctr">
            <a:solidFill>
              <a:srgbClr val="FF0000"/>
            </a:solidFill>
            <a:miter lim="800000"/>
            <a:headEnd/>
            <a:tailEnd/>
          </a:ln>
          <a:effectLst/>
        </p:spPr>
        <p:txBody>
          <a:bodyPr/>
          <a:lstStyle/>
          <a:p>
            <a:r>
              <a:rPr lang="zh-CN" altLang="en-US"/>
              <a:t>医技楼</a:t>
            </a:r>
          </a:p>
          <a:p>
            <a:r>
              <a:rPr lang="zh-CN" altLang="en-US" sz="1400"/>
              <a:t>（</a:t>
            </a:r>
            <a:r>
              <a:rPr lang="en-US" altLang="zh-CN" sz="1400"/>
              <a:t>4</a:t>
            </a:r>
            <a:r>
              <a:rPr lang="zh-CN" altLang="en-US" sz="1400"/>
              <a:t>层）</a:t>
            </a:r>
          </a:p>
        </p:txBody>
      </p:sp>
      <p:sp>
        <p:nvSpPr>
          <p:cNvPr id="805898" name="AutoShape 10"/>
          <p:cNvSpPr>
            <a:spLocks/>
          </p:cNvSpPr>
          <p:nvPr/>
        </p:nvSpPr>
        <p:spPr bwMode="auto">
          <a:xfrm>
            <a:off x="7524750" y="4797425"/>
            <a:ext cx="1333500" cy="644525"/>
          </a:xfrm>
          <a:prstGeom prst="borderCallout2">
            <a:avLst>
              <a:gd name="adj1" fmla="val 17736"/>
              <a:gd name="adj2" fmla="val -5713"/>
              <a:gd name="adj3" fmla="val 17736"/>
              <a:gd name="adj4" fmla="val -174403"/>
              <a:gd name="adj5" fmla="val -143102"/>
              <a:gd name="adj6" fmla="val -277736"/>
            </a:avLst>
          </a:prstGeom>
          <a:noFill/>
          <a:ln w="22225" algn="ctr">
            <a:solidFill>
              <a:srgbClr val="FF0000"/>
            </a:solidFill>
            <a:miter lim="800000"/>
            <a:headEnd/>
            <a:tailEnd/>
          </a:ln>
          <a:effectLst/>
        </p:spPr>
        <p:txBody>
          <a:bodyPr/>
          <a:lstStyle/>
          <a:p>
            <a:r>
              <a:rPr lang="zh-CN" altLang="en-US"/>
              <a:t>门诊楼</a:t>
            </a:r>
          </a:p>
          <a:p>
            <a:r>
              <a:rPr lang="zh-CN" altLang="en-US" sz="1400"/>
              <a:t>（</a:t>
            </a:r>
            <a:r>
              <a:rPr lang="en-US" altLang="zh-CN" sz="1400"/>
              <a:t>4</a:t>
            </a:r>
            <a:r>
              <a:rPr lang="zh-CN" altLang="en-US" sz="1400"/>
              <a:t>层）</a:t>
            </a:r>
          </a:p>
        </p:txBody>
      </p:sp>
      <p:sp>
        <p:nvSpPr>
          <p:cNvPr id="805899" name="AutoShape 11"/>
          <p:cNvSpPr>
            <a:spLocks/>
          </p:cNvSpPr>
          <p:nvPr/>
        </p:nvSpPr>
        <p:spPr bwMode="auto">
          <a:xfrm>
            <a:off x="7516813" y="3735388"/>
            <a:ext cx="1333500" cy="644525"/>
          </a:xfrm>
          <a:prstGeom prst="borderCallout2">
            <a:avLst>
              <a:gd name="adj1" fmla="val 17736"/>
              <a:gd name="adj2" fmla="val -5713"/>
              <a:gd name="adj3" fmla="val 17736"/>
              <a:gd name="adj4" fmla="val -159523"/>
              <a:gd name="adj5" fmla="val -76106"/>
              <a:gd name="adj6" fmla="val -253810"/>
            </a:avLst>
          </a:prstGeom>
          <a:noFill/>
          <a:ln w="22225" algn="ctr">
            <a:solidFill>
              <a:srgbClr val="FF0000"/>
            </a:solidFill>
            <a:miter lim="800000"/>
            <a:headEnd/>
            <a:tailEnd/>
          </a:ln>
          <a:effectLst/>
        </p:spPr>
        <p:txBody>
          <a:bodyPr/>
          <a:lstStyle/>
          <a:p>
            <a:r>
              <a:rPr lang="zh-CN" altLang="en-US"/>
              <a:t>医疗主街</a:t>
            </a:r>
          </a:p>
          <a:p>
            <a:r>
              <a:rPr lang="zh-CN" altLang="en-US" sz="1400"/>
              <a:t>（</a:t>
            </a:r>
            <a:r>
              <a:rPr lang="en-US" altLang="zh-CN" sz="1400"/>
              <a:t>4</a:t>
            </a:r>
            <a:r>
              <a:rPr lang="zh-CN" altLang="en-US" sz="1400"/>
              <a:t>层）</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2" name="Text Box 4"/>
          <p:cNvSpPr txBox="1">
            <a:spLocks noChangeArrowheads="1"/>
          </p:cNvSpPr>
          <p:nvPr/>
        </p:nvSpPr>
        <p:spPr bwMode="auto">
          <a:xfrm>
            <a:off x="1619250" y="1052513"/>
            <a:ext cx="5761038" cy="457200"/>
          </a:xfrm>
          <a:prstGeom prst="rect">
            <a:avLst/>
          </a:prstGeom>
          <a:noFill/>
          <a:ln w="9525" algn="ctr">
            <a:noFill/>
            <a:miter lim="800000"/>
            <a:headEnd/>
            <a:tailEnd/>
          </a:ln>
          <a:effectLst/>
        </p:spPr>
        <p:txBody>
          <a:bodyPr>
            <a:spAutoFit/>
          </a:bodyPr>
          <a:lstStyle/>
          <a:p>
            <a:pPr>
              <a:spcBef>
                <a:spcPct val="50000"/>
              </a:spcBef>
            </a:pPr>
            <a:r>
              <a:rPr lang="zh-CN" altLang="en-US" sz="2400"/>
              <a:t>各楼建筑面积统计表</a:t>
            </a:r>
          </a:p>
        </p:txBody>
      </p:sp>
      <p:graphicFrame>
        <p:nvGraphicFramePr>
          <p:cNvPr id="821332" name="Group 84"/>
          <p:cNvGraphicFramePr>
            <a:graphicFrameLocks noGrp="1"/>
          </p:cNvGraphicFramePr>
          <p:nvPr>
            <p:ph/>
          </p:nvPr>
        </p:nvGraphicFramePr>
        <p:xfrm>
          <a:off x="1547813" y="1916113"/>
          <a:ext cx="6194425" cy="3531553"/>
        </p:xfrm>
        <a:graphic>
          <a:graphicData uri="http://schemas.openxmlformats.org/drawingml/2006/table">
            <a:tbl>
              <a:tblPr/>
              <a:tblGrid>
                <a:gridCol w="2305050"/>
                <a:gridCol w="1295400"/>
                <a:gridCol w="1296987"/>
                <a:gridCol w="1296988"/>
              </a:tblGrid>
              <a:tr h="781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建筑名称</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地上面积</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地下面积</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总面积</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38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综合楼（</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15F</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33716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3800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37516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医技楼（</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4F</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6527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000" b="0" i="0" u="none" strike="noStrike" cap="none" normalizeH="0" baseline="0" smtClean="0">
                        <a:ln>
                          <a:noFill/>
                        </a:ln>
                        <a:solidFill>
                          <a:schemeClr val="tx1"/>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6527</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医疗主街（</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4F</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4970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000" b="0" i="0" u="none" strike="noStrike" cap="none" normalizeH="0" baseline="0" smtClean="0">
                        <a:ln>
                          <a:noFill/>
                        </a:ln>
                        <a:solidFill>
                          <a:schemeClr val="tx1"/>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4970</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0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门诊楼（</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4F</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16308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8000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24308</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会议中心（</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2F</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1354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000" b="0" i="0" u="none" strike="noStrike" cap="none" normalizeH="0" baseline="0" smtClean="0">
                        <a:ln>
                          <a:noFill/>
                        </a:ln>
                        <a:solidFill>
                          <a:schemeClr val="tx1"/>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1354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0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汇总</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62874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11800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74674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Rectangle 2"/>
          <p:cNvSpPr>
            <a:spLocks noGrp="1" noChangeArrowheads="1"/>
          </p:cNvSpPr>
          <p:nvPr>
            <p:ph type="ctrTitle"/>
          </p:nvPr>
        </p:nvSpPr>
        <p:spPr>
          <a:xfrm>
            <a:off x="611188" y="1989138"/>
            <a:ext cx="7773987" cy="1152525"/>
          </a:xfrm>
        </p:spPr>
        <p:txBody>
          <a:bodyPr/>
          <a:lstStyle/>
          <a:p>
            <a:r>
              <a:rPr lang="zh-CN" altLang="en-US">
                <a:ea typeface="隶书" pitchFamily="49" charset="-122"/>
              </a:rPr>
              <a:t>二、各建筑具体功能</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539750" y="188913"/>
            <a:ext cx="7416800" cy="576262"/>
          </a:xfrm>
        </p:spPr>
        <p:txBody>
          <a:bodyPr/>
          <a:lstStyle/>
          <a:p>
            <a:r>
              <a:rPr lang="zh-CN" altLang="en-US" sz="2800"/>
              <a:t>（一）综合楼（外科系统）</a:t>
            </a:r>
          </a:p>
        </p:txBody>
      </p:sp>
      <p:sp>
        <p:nvSpPr>
          <p:cNvPr id="755715" name="Rectangle 3"/>
          <p:cNvSpPr>
            <a:spLocks noGrp="1" noChangeArrowheads="1"/>
          </p:cNvSpPr>
          <p:nvPr>
            <p:ph type="body" idx="1"/>
          </p:nvPr>
        </p:nvSpPr>
        <p:spPr>
          <a:xfrm>
            <a:off x="684213" y="1125538"/>
            <a:ext cx="7848600" cy="5616575"/>
          </a:xfrm>
        </p:spPr>
        <p:txBody>
          <a:bodyPr/>
          <a:lstStyle/>
          <a:p>
            <a:pPr marL="84138" indent="450850">
              <a:lnSpc>
                <a:spcPct val="80000"/>
              </a:lnSpc>
            </a:pPr>
            <a:r>
              <a:rPr lang="en-US" altLang="zh-CN" sz="1800"/>
              <a:t>-1</a:t>
            </a:r>
            <a:r>
              <a:rPr lang="zh-CN" altLang="en-US" sz="1800"/>
              <a:t>层： </a:t>
            </a:r>
            <a:r>
              <a:rPr lang="en-US" altLang="zh-CN" sz="1800"/>
              <a:t>3800</a:t>
            </a:r>
            <a:r>
              <a:rPr lang="zh-CN" altLang="en-US" sz="1800"/>
              <a:t>平方米，功能为核医学科及水、电、暖、空调等配套设备</a:t>
            </a:r>
          </a:p>
          <a:p>
            <a:pPr marL="84138" indent="450850">
              <a:lnSpc>
                <a:spcPct val="80000"/>
              </a:lnSpc>
            </a:pPr>
            <a:r>
              <a:rPr lang="zh-CN" altLang="en-US" sz="1800"/>
              <a:t>           机房</a:t>
            </a:r>
          </a:p>
          <a:p>
            <a:pPr marL="84138" indent="450850">
              <a:lnSpc>
                <a:spcPct val="80000"/>
              </a:lnSpc>
            </a:pPr>
            <a:r>
              <a:rPr lang="en-US" altLang="zh-CN" sz="1800"/>
              <a:t>1</a:t>
            </a:r>
            <a:r>
              <a:rPr lang="zh-CN" altLang="en-US" sz="1800"/>
              <a:t>层：</a:t>
            </a:r>
            <a:r>
              <a:rPr lang="en-US" altLang="zh-CN" sz="1800"/>
              <a:t>3680</a:t>
            </a:r>
            <a:r>
              <a:rPr lang="zh-CN" altLang="en-US" sz="1800"/>
              <a:t>平方米，功能为住院大厅（过渡期间为儿科门诊、门诊大</a:t>
            </a:r>
          </a:p>
          <a:p>
            <a:pPr marL="84138" indent="450850">
              <a:lnSpc>
                <a:spcPct val="80000"/>
              </a:lnSpc>
              <a:buFontTx/>
              <a:buNone/>
            </a:pPr>
            <a:r>
              <a:rPr lang="zh-CN" altLang="en-US" sz="1800"/>
              <a:t>          厅）、放射科（过渡期间部分为急诊科）</a:t>
            </a:r>
          </a:p>
          <a:p>
            <a:pPr marL="84138" indent="450850">
              <a:lnSpc>
                <a:spcPct val="80000"/>
              </a:lnSpc>
            </a:pPr>
            <a:r>
              <a:rPr lang="en-US" altLang="zh-CN" sz="1800"/>
              <a:t>2</a:t>
            </a:r>
            <a:r>
              <a:rPr lang="zh-CN" altLang="en-US" sz="1800"/>
              <a:t>层：</a:t>
            </a:r>
            <a:r>
              <a:rPr lang="en-US" altLang="zh-CN" sz="1800"/>
              <a:t>3300</a:t>
            </a:r>
            <a:r>
              <a:rPr lang="zh-CN" altLang="en-US" sz="1800"/>
              <a:t>平方米，功能为新生儿病房、产科病区</a:t>
            </a:r>
          </a:p>
          <a:p>
            <a:pPr marL="84138" indent="450850">
              <a:lnSpc>
                <a:spcPct val="80000"/>
              </a:lnSpc>
            </a:pPr>
            <a:r>
              <a:rPr lang="en-US" altLang="zh-CN" sz="1800"/>
              <a:t>3</a:t>
            </a:r>
            <a:r>
              <a:rPr lang="zh-CN" altLang="en-US" sz="1800"/>
              <a:t>层： </a:t>
            </a:r>
            <a:r>
              <a:rPr lang="en-US" altLang="zh-CN" sz="1800"/>
              <a:t>3680</a:t>
            </a:r>
            <a:r>
              <a:rPr lang="zh-CN" altLang="en-US" sz="1800"/>
              <a:t>平方米，功能为介入科、</a:t>
            </a:r>
            <a:r>
              <a:rPr lang="en-US" altLang="zh-CN" sz="1800"/>
              <a:t>ICU</a:t>
            </a:r>
          </a:p>
          <a:p>
            <a:pPr marL="84138" indent="450850">
              <a:lnSpc>
                <a:spcPct val="80000"/>
              </a:lnSpc>
            </a:pPr>
            <a:r>
              <a:rPr lang="en-US" altLang="zh-CN" sz="1800"/>
              <a:t>4</a:t>
            </a:r>
            <a:r>
              <a:rPr lang="zh-CN" altLang="en-US" sz="1800"/>
              <a:t>层： </a:t>
            </a:r>
            <a:r>
              <a:rPr lang="en-US" altLang="zh-CN" sz="1800"/>
              <a:t>3680</a:t>
            </a:r>
            <a:r>
              <a:rPr lang="zh-CN" altLang="en-US" sz="1800"/>
              <a:t>平方米，功能为手术室</a:t>
            </a:r>
          </a:p>
          <a:p>
            <a:pPr marL="84138" indent="450850">
              <a:lnSpc>
                <a:spcPct val="80000"/>
              </a:lnSpc>
            </a:pPr>
            <a:r>
              <a:rPr lang="zh-CN" altLang="en-US" sz="1800"/>
              <a:t>设备层： </a:t>
            </a:r>
            <a:r>
              <a:rPr lang="en-US" altLang="zh-CN" sz="1800"/>
              <a:t>1300</a:t>
            </a:r>
            <a:r>
              <a:rPr lang="zh-CN" altLang="en-US" sz="1800"/>
              <a:t>平方米，功能为净化设备机房</a:t>
            </a:r>
          </a:p>
          <a:p>
            <a:pPr marL="84138" indent="450850">
              <a:lnSpc>
                <a:spcPct val="80000"/>
              </a:lnSpc>
            </a:pPr>
            <a:r>
              <a:rPr lang="en-US" altLang="zh-CN" sz="1800"/>
              <a:t>5</a:t>
            </a:r>
            <a:r>
              <a:rPr lang="zh-CN" altLang="en-US" sz="1800"/>
              <a:t>层： </a:t>
            </a:r>
            <a:r>
              <a:rPr lang="en-US" altLang="zh-CN" sz="1800"/>
              <a:t>1616</a:t>
            </a:r>
            <a:r>
              <a:rPr lang="zh-CN" altLang="en-US" sz="1800"/>
              <a:t>平方米，功能为烧伤整形科、小儿外科</a:t>
            </a:r>
          </a:p>
          <a:p>
            <a:pPr marL="84138" indent="450850">
              <a:lnSpc>
                <a:spcPct val="80000"/>
              </a:lnSpc>
            </a:pPr>
            <a:r>
              <a:rPr lang="en-US" altLang="zh-CN" sz="1800"/>
              <a:t>6</a:t>
            </a:r>
            <a:r>
              <a:rPr lang="zh-CN" altLang="en-US" sz="1800"/>
              <a:t>层： </a:t>
            </a:r>
            <a:r>
              <a:rPr lang="en-US" altLang="zh-CN" sz="1800"/>
              <a:t>1616</a:t>
            </a:r>
            <a:r>
              <a:rPr lang="zh-CN" altLang="en-US" sz="1800"/>
              <a:t>平方米，功能为胸心外科</a:t>
            </a:r>
          </a:p>
          <a:p>
            <a:pPr marL="84138" indent="450850">
              <a:lnSpc>
                <a:spcPct val="80000"/>
              </a:lnSpc>
            </a:pPr>
            <a:r>
              <a:rPr lang="en-US" altLang="zh-CN" sz="1800"/>
              <a:t>7</a:t>
            </a:r>
            <a:r>
              <a:rPr lang="zh-CN" altLang="en-US" sz="1800"/>
              <a:t>层： </a:t>
            </a:r>
            <a:r>
              <a:rPr lang="en-US" altLang="zh-CN" sz="1800"/>
              <a:t>1616</a:t>
            </a:r>
            <a:r>
              <a:rPr lang="zh-CN" altLang="en-US" sz="1800"/>
              <a:t>平方米，功能为普外科</a:t>
            </a:r>
          </a:p>
          <a:p>
            <a:pPr marL="84138" indent="450850">
              <a:lnSpc>
                <a:spcPct val="80000"/>
              </a:lnSpc>
            </a:pPr>
            <a:r>
              <a:rPr lang="en-US" altLang="zh-CN" sz="1800"/>
              <a:t>8</a:t>
            </a:r>
            <a:r>
              <a:rPr lang="zh-CN" altLang="en-US" sz="1800"/>
              <a:t>层： </a:t>
            </a:r>
            <a:r>
              <a:rPr lang="en-US" altLang="zh-CN" sz="1800"/>
              <a:t>1616</a:t>
            </a:r>
            <a:r>
              <a:rPr lang="zh-CN" altLang="en-US" sz="1800"/>
              <a:t>平方米，功能为肿瘤外科</a:t>
            </a:r>
          </a:p>
          <a:p>
            <a:pPr marL="84138" indent="450850">
              <a:lnSpc>
                <a:spcPct val="80000"/>
              </a:lnSpc>
            </a:pPr>
            <a:r>
              <a:rPr lang="en-US" altLang="zh-CN" sz="1800"/>
              <a:t>9</a:t>
            </a:r>
            <a:r>
              <a:rPr lang="zh-CN" altLang="en-US" sz="1800"/>
              <a:t>层： </a:t>
            </a:r>
            <a:r>
              <a:rPr lang="en-US" altLang="zh-CN" sz="1800"/>
              <a:t>1616</a:t>
            </a:r>
            <a:r>
              <a:rPr lang="zh-CN" altLang="en-US" sz="1800"/>
              <a:t>平方米，功能为神经外科</a:t>
            </a:r>
          </a:p>
          <a:p>
            <a:pPr marL="84138" indent="450850">
              <a:lnSpc>
                <a:spcPct val="80000"/>
              </a:lnSpc>
            </a:pPr>
            <a:r>
              <a:rPr lang="en-US" altLang="zh-CN" sz="1800"/>
              <a:t>10</a:t>
            </a:r>
            <a:r>
              <a:rPr lang="zh-CN" altLang="en-US" sz="1800"/>
              <a:t>层： </a:t>
            </a:r>
            <a:r>
              <a:rPr lang="en-US" altLang="zh-CN" sz="1800"/>
              <a:t>1616</a:t>
            </a:r>
            <a:r>
              <a:rPr lang="zh-CN" altLang="en-US" sz="1800"/>
              <a:t>平方米，功能为眼科</a:t>
            </a:r>
          </a:p>
          <a:p>
            <a:pPr marL="84138" indent="450850">
              <a:lnSpc>
                <a:spcPct val="80000"/>
              </a:lnSpc>
            </a:pPr>
            <a:r>
              <a:rPr lang="en-US" altLang="zh-CN" sz="1800"/>
              <a:t>11</a:t>
            </a:r>
            <a:r>
              <a:rPr lang="zh-CN" altLang="en-US" sz="1800"/>
              <a:t>层： </a:t>
            </a:r>
            <a:r>
              <a:rPr lang="en-US" altLang="zh-CN" sz="1800"/>
              <a:t>1616</a:t>
            </a:r>
            <a:r>
              <a:rPr lang="zh-CN" altLang="en-US" sz="1800"/>
              <a:t>平方米，功能为妇科</a:t>
            </a:r>
          </a:p>
          <a:p>
            <a:pPr marL="84138" indent="450850">
              <a:lnSpc>
                <a:spcPct val="80000"/>
              </a:lnSpc>
            </a:pPr>
            <a:r>
              <a:rPr lang="en-US" altLang="zh-CN" sz="1800"/>
              <a:t>12</a:t>
            </a:r>
            <a:r>
              <a:rPr lang="zh-CN" altLang="en-US" sz="1800"/>
              <a:t>层： </a:t>
            </a:r>
            <a:r>
              <a:rPr lang="en-US" altLang="zh-CN" sz="1800"/>
              <a:t>1616</a:t>
            </a:r>
            <a:r>
              <a:rPr lang="zh-CN" altLang="en-US" sz="1800"/>
              <a:t>平方米，功能为骨科</a:t>
            </a:r>
          </a:p>
          <a:p>
            <a:pPr marL="84138" indent="450850">
              <a:lnSpc>
                <a:spcPct val="80000"/>
              </a:lnSpc>
            </a:pPr>
            <a:r>
              <a:rPr lang="en-US" altLang="zh-CN" sz="1800"/>
              <a:t>13</a:t>
            </a:r>
            <a:r>
              <a:rPr lang="zh-CN" altLang="en-US" sz="1800"/>
              <a:t>层： </a:t>
            </a:r>
            <a:r>
              <a:rPr lang="en-US" altLang="zh-CN" sz="1800"/>
              <a:t>1616</a:t>
            </a:r>
            <a:r>
              <a:rPr lang="zh-CN" altLang="en-US" sz="1800"/>
              <a:t>平方米，功能为运动医学</a:t>
            </a:r>
          </a:p>
          <a:p>
            <a:pPr marL="84138" indent="450850">
              <a:lnSpc>
                <a:spcPct val="80000"/>
              </a:lnSpc>
            </a:pPr>
            <a:r>
              <a:rPr lang="en-US" altLang="zh-CN" sz="1800"/>
              <a:t>14</a:t>
            </a:r>
            <a:r>
              <a:rPr lang="zh-CN" altLang="en-US" sz="1800"/>
              <a:t>层： </a:t>
            </a:r>
            <a:r>
              <a:rPr lang="en-US" altLang="zh-CN" sz="1800"/>
              <a:t>1616</a:t>
            </a:r>
            <a:r>
              <a:rPr lang="zh-CN" altLang="en-US" sz="1800"/>
              <a:t>平方米，功能为泌尿外科</a:t>
            </a:r>
          </a:p>
          <a:p>
            <a:pPr marL="84138" indent="450850">
              <a:lnSpc>
                <a:spcPct val="80000"/>
              </a:lnSpc>
            </a:pPr>
            <a:r>
              <a:rPr lang="en-US" altLang="zh-CN" sz="1800"/>
              <a:t>15</a:t>
            </a:r>
            <a:r>
              <a:rPr lang="zh-CN" altLang="en-US" sz="1800"/>
              <a:t>层： </a:t>
            </a:r>
            <a:r>
              <a:rPr lang="en-US" altLang="zh-CN" sz="1800"/>
              <a:t>1616</a:t>
            </a:r>
            <a:r>
              <a:rPr lang="zh-CN" altLang="en-US" sz="1800"/>
              <a:t>平方米，功能为耳鼻喉科、口腔科病房</a:t>
            </a:r>
          </a:p>
          <a:p>
            <a:pPr marL="84138" indent="450850">
              <a:lnSpc>
                <a:spcPct val="80000"/>
              </a:lnSpc>
            </a:pPr>
            <a:r>
              <a:rPr lang="zh-CN" altLang="en-US" sz="1800"/>
              <a:t>楼项机房：</a:t>
            </a:r>
            <a:r>
              <a:rPr lang="en-US" altLang="zh-CN" sz="1800"/>
              <a:t>300</a:t>
            </a:r>
            <a:r>
              <a:rPr lang="zh-CN" altLang="en-US" sz="1800"/>
              <a:t>平方米，功能为配套设备。</a:t>
            </a:r>
          </a:p>
        </p:txBody>
      </p:sp>
      <p:sp>
        <p:nvSpPr>
          <p:cNvPr id="755716" name="Text Box 4"/>
          <p:cNvSpPr txBox="1">
            <a:spLocks noChangeArrowheads="1"/>
          </p:cNvSpPr>
          <p:nvPr/>
        </p:nvSpPr>
        <p:spPr bwMode="auto">
          <a:xfrm>
            <a:off x="3276600" y="692150"/>
            <a:ext cx="3240088" cy="366713"/>
          </a:xfrm>
          <a:prstGeom prst="rect">
            <a:avLst/>
          </a:prstGeom>
          <a:noFill/>
          <a:ln w="9525">
            <a:noFill/>
            <a:miter lim="800000"/>
            <a:headEnd/>
            <a:tailEnd/>
          </a:ln>
          <a:effectLst/>
        </p:spPr>
        <p:txBody>
          <a:bodyPr lIns="91410" tIns="45705" rIns="91410" bIns="45705">
            <a:spAutoFit/>
          </a:bodyPr>
          <a:lstStyle/>
          <a:p>
            <a:pPr algn="l">
              <a:spcBef>
                <a:spcPct val="50000"/>
              </a:spcBef>
            </a:pPr>
            <a:r>
              <a:rPr lang="zh-CN" altLang="en-US"/>
              <a:t>（一期工程部分）</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40" name="Text Box 4"/>
          <p:cNvSpPr txBox="1">
            <a:spLocks noChangeArrowheads="1"/>
          </p:cNvSpPr>
          <p:nvPr/>
        </p:nvSpPr>
        <p:spPr bwMode="auto">
          <a:xfrm>
            <a:off x="3276600" y="1484313"/>
            <a:ext cx="3240088" cy="366712"/>
          </a:xfrm>
          <a:prstGeom prst="rect">
            <a:avLst/>
          </a:prstGeom>
          <a:noFill/>
          <a:ln w="9525">
            <a:noFill/>
            <a:miter lim="800000"/>
            <a:headEnd/>
            <a:tailEnd/>
          </a:ln>
          <a:effectLst/>
        </p:spPr>
        <p:txBody>
          <a:bodyPr lIns="91410" tIns="45705" rIns="91410" bIns="45705">
            <a:spAutoFit/>
          </a:bodyPr>
          <a:lstStyle/>
          <a:p>
            <a:pPr algn="l">
              <a:spcBef>
                <a:spcPct val="50000"/>
              </a:spcBef>
            </a:pPr>
            <a:r>
              <a:rPr lang="zh-CN" altLang="en-US"/>
              <a:t>（二期工程部分）</a:t>
            </a:r>
          </a:p>
        </p:txBody>
      </p:sp>
      <p:sp>
        <p:nvSpPr>
          <p:cNvPr id="756741" name="Rectangle 5"/>
          <p:cNvSpPr>
            <a:spLocks noGrp="1" noChangeArrowheads="1"/>
          </p:cNvSpPr>
          <p:nvPr>
            <p:ph type="body" idx="1"/>
          </p:nvPr>
        </p:nvSpPr>
        <p:spPr>
          <a:xfrm>
            <a:off x="900113" y="2708275"/>
            <a:ext cx="7343775" cy="1944688"/>
          </a:xfrm>
          <a:noFill/>
          <a:ln/>
        </p:spPr>
        <p:txBody>
          <a:bodyPr/>
          <a:lstStyle/>
          <a:p>
            <a:pPr marL="84138" indent="450850">
              <a:lnSpc>
                <a:spcPct val="80000"/>
              </a:lnSpc>
              <a:buFontTx/>
              <a:buNone/>
            </a:pPr>
            <a:r>
              <a:rPr lang="en-US" altLang="zh-CN" sz="2400"/>
              <a:t>1</a:t>
            </a:r>
            <a:r>
              <a:rPr lang="zh-CN" altLang="en-US" sz="2400"/>
              <a:t>层： </a:t>
            </a:r>
            <a:r>
              <a:rPr lang="en-US" altLang="zh-CN" sz="2400"/>
              <a:t>1587</a:t>
            </a:r>
            <a:r>
              <a:rPr lang="zh-CN" altLang="en-US" sz="2400"/>
              <a:t>平方米，功能为超声科</a:t>
            </a:r>
          </a:p>
          <a:p>
            <a:pPr marL="84138" indent="450850">
              <a:lnSpc>
                <a:spcPct val="80000"/>
              </a:lnSpc>
              <a:buFontTx/>
              <a:buNone/>
            </a:pPr>
            <a:r>
              <a:rPr lang="en-US" altLang="zh-CN" sz="2400"/>
              <a:t>2</a:t>
            </a:r>
            <a:r>
              <a:rPr lang="zh-CN" altLang="en-US" sz="2400"/>
              <a:t>层： </a:t>
            </a:r>
            <a:r>
              <a:rPr lang="en-US" altLang="zh-CN" sz="2400"/>
              <a:t>1587</a:t>
            </a:r>
            <a:r>
              <a:rPr lang="zh-CN" altLang="en-US" sz="2400"/>
              <a:t>平方米，功能为检验科</a:t>
            </a:r>
          </a:p>
          <a:p>
            <a:pPr marL="84138" indent="450850">
              <a:lnSpc>
                <a:spcPct val="80000"/>
              </a:lnSpc>
              <a:buFontTx/>
              <a:buNone/>
            </a:pPr>
            <a:r>
              <a:rPr lang="en-US" altLang="zh-CN" sz="2400"/>
              <a:t>3</a:t>
            </a:r>
            <a:r>
              <a:rPr lang="zh-CN" altLang="en-US" sz="2400"/>
              <a:t>层： </a:t>
            </a:r>
            <a:r>
              <a:rPr lang="en-US" altLang="zh-CN" sz="2400"/>
              <a:t>1587</a:t>
            </a:r>
            <a:r>
              <a:rPr lang="zh-CN" altLang="en-US" sz="2400"/>
              <a:t>平方米，功能为功能科、专家门诊</a:t>
            </a:r>
          </a:p>
          <a:p>
            <a:pPr marL="84138" indent="450850">
              <a:lnSpc>
                <a:spcPct val="80000"/>
              </a:lnSpc>
              <a:buFontTx/>
              <a:buNone/>
            </a:pPr>
            <a:r>
              <a:rPr lang="en-US" altLang="zh-CN" sz="2400"/>
              <a:t>4</a:t>
            </a:r>
            <a:r>
              <a:rPr lang="zh-CN" altLang="en-US" sz="2400"/>
              <a:t>层： </a:t>
            </a:r>
            <a:r>
              <a:rPr lang="en-US" altLang="zh-CN" sz="2400"/>
              <a:t>1587</a:t>
            </a:r>
            <a:r>
              <a:rPr lang="zh-CN" altLang="en-US" sz="2400"/>
              <a:t>平方米，功能为输血科、病理科</a:t>
            </a:r>
          </a:p>
          <a:p>
            <a:pPr marL="84138" indent="450850">
              <a:lnSpc>
                <a:spcPct val="80000"/>
              </a:lnSpc>
              <a:buFontTx/>
              <a:buNone/>
            </a:pPr>
            <a:r>
              <a:rPr lang="zh-CN" altLang="en-US" sz="2400"/>
              <a:t>楼顶机房：</a:t>
            </a:r>
            <a:r>
              <a:rPr lang="en-US" altLang="zh-CN" sz="2400"/>
              <a:t>180</a:t>
            </a:r>
            <a:r>
              <a:rPr lang="zh-CN" altLang="en-US" sz="2400"/>
              <a:t>平方米，功能为配套设备</a:t>
            </a:r>
          </a:p>
        </p:txBody>
      </p:sp>
      <p:sp>
        <p:nvSpPr>
          <p:cNvPr id="756744" name="Rectangle 8"/>
          <p:cNvSpPr>
            <a:spLocks noGrp="1" noChangeArrowheads="1"/>
          </p:cNvSpPr>
          <p:nvPr>
            <p:ph type="title"/>
          </p:nvPr>
        </p:nvSpPr>
        <p:spPr>
          <a:xfrm>
            <a:off x="1116013" y="836613"/>
            <a:ext cx="5976937" cy="576262"/>
          </a:xfrm>
          <a:noFill/>
          <a:ln/>
        </p:spPr>
        <p:txBody>
          <a:bodyPr>
            <a:normAutofit fontScale="90000"/>
          </a:bodyPr>
          <a:lstStyle/>
          <a:p>
            <a:r>
              <a:rPr lang="zh-CN" altLang="en-US" sz="3200"/>
              <a:t>（二）医技楼</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6" name="Rectangle 4"/>
          <p:cNvSpPr>
            <a:spLocks noChangeArrowheads="1"/>
          </p:cNvSpPr>
          <p:nvPr/>
        </p:nvSpPr>
        <p:spPr bwMode="auto">
          <a:xfrm>
            <a:off x="755650" y="2420938"/>
            <a:ext cx="7489825" cy="3455987"/>
          </a:xfrm>
          <a:prstGeom prst="rect">
            <a:avLst/>
          </a:prstGeom>
          <a:noFill/>
          <a:ln w="9525">
            <a:noFill/>
            <a:miter lim="800000"/>
            <a:headEnd/>
            <a:tailEnd/>
          </a:ln>
          <a:effectLst/>
        </p:spPr>
        <p:txBody>
          <a:bodyPr lIns="91410" tIns="45705" rIns="91410" bIns="45705"/>
          <a:lstStyle/>
          <a:p>
            <a:pPr marL="84138" indent="450850" algn="l">
              <a:lnSpc>
                <a:spcPct val="80000"/>
              </a:lnSpc>
              <a:spcBef>
                <a:spcPct val="20000"/>
              </a:spcBef>
            </a:pPr>
            <a:r>
              <a:rPr lang="en-US" altLang="zh-CN" sz="2400"/>
              <a:t>-2</a:t>
            </a:r>
            <a:r>
              <a:rPr lang="zh-CN" altLang="en-US" sz="2400"/>
              <a:t>层： </a:t>
            </a:r>
            <a:r>
              <a:rPr lang="en-US" altLang="zh-CN" sz="2400"/>
              <a:t>4000</a:t>
            </a:r>
            <a:r>
              <a:rPr lang="zh-CN" altLang="en-US" sz="2400"/>
              <a:t>平方米，功能为人防工程、平面停车</a:t>
            </a:r>
          </a:p>
          <a:p>
            <a:pPr marL="84138" indent="450850" algn="l">
              <a:lnSpc>
                <a:spcPct val="80000"/>
              </a:lnSpc>
              <a:spcBef>
                <a:spcPct val="20000"/>
              </a:spcBef>
            </a:pPr>
            <a:r>
              <a:rPr lang="en-US" altLang="zh-CN" sz="2400"/>
              <a:t>-1</a:t>
            </a:r>
            <a:r>
              <a:rPr lang="zh-CN" altLang="en-US" sz="2400"/>
              <a:t>层： </a:t>
            </a:r>
            <a:r>
              <a:rPr lang="en-US" altLang="zh-CN" sz="2400"/>
              <a:t>4000</a:t>
            </a:r>
            <a:r>
              <a:rPr lang="zh-CN" altLang="en-US" sz="2400"/>
              <a:t>平方米，功能为人防工程、平面停车</a:t>
            </a:r>
          </a:p>
          <a:p>
            <a:pPr marL="84138" indent="450850" algn="l">
              <a:lnSpc>
                <a:spcPct val="80000"/>
              </a:lnSpc>
              <a:spcBef>
                <a:spcPct val="20000"/>
              </a:spcBef>
            </a:pPr>
            <a:r>
              <a:rPr lang="en-US" altLang="zh-CN" sz="2400"/>
              <a:t>1</a:t>
            </a:r>
            <a:r>
              <a:rPr lang="zh-CN" altLang="en-US" sz="2400"/>
              <a:t>层： </a:t>
            </a:r>
            <a:r>
              <a:rPr lang="en-US" altLang="zh-CN" sz="2400"/>
              <a:t>4587</a:t>
            </a:r>
            <a:r>
              <a:rPr lang="zh-CN" altLang="en-US" sz="2400"/>
              <a:t>平方米，功能为儿科门诊、急诊科</a:t>
            </a:r>
          </a:p>
          <a:p>
            <a:pPr marL="84138" indent="450850" algn="l">
              <a:lnSpc>
                <a:spcPct val="80000"/>
              </a:lnSpc>
              <a:spcBef>
                <a:spcPct val="20000"/>
              </a:spcBef>
            </a:pPr>
            <a:r>
              <a:rPr lang="en-US" altLang="zh-CN" sz="2400"/>
              <a:t>2</a:t>
            </a:r>
            <a:r>
              <a:rPr lang="zh-CN" altLang="en-US" sz="2400"/>
              <a:t>层： </a:t>
            </a:r>
            <a:r>
              <a:rPr lang="en-US" altLang="zh-CN" sz="2400"/>
              <a:t>3875</a:t>
            </a:r>
            <a:r>
              <a:rPr lang="zh-CN" altLang="en-US" sz="2400"/>
              <a:t>平方米，功能为妇科、产科、急诊科</a:t>
            </a:r>
          </a:p>
          <a:p>
            <a:pPr marL="84138" indent="450850" algn="l">
              <a:lnSpc>
                <a:spcPct val="80000"/>
              </a:lnSpc>
              <a:spcBef>
                <a:spcPct val="20000"/>
              </a:spcBef>
            </a:pPr>
            <a:r>
              <a:rPr lang="en-US" altLang="zh-CN" sz="2400"/>
              <a:t>3</a:t>
            </a:r>
            <a:r>
              <a:rPr lang="zh-CN" altLang="en-US" sz="2400"/>
              <a:t>层： </a:t>
            </a:r>
            <a:r>
              <a:rPr lang="en-US" altLang="zh-CN" sz="2400"/>
              <a:t>3825</a:t>
            </a:r>
            <a:r>
              <a:rPr lang="zh-CN" altLang="en-US" sz="2400"/>
              <a:t>平方米，功能为内、外科各诊室，中</a:t>
            </a:r>
          </a:p>
          <a:p>
            <a:pPr marL="84138" indent="450850" algn="l">
              <a:lnSpc>
                <a:spcPct val="80000"/>
              </a:lnSpc>
              <a:spcBef>
                <a:spcPct val="20000"/>
              </a:spcBef>
            </a:pPr>
            <a:r>
              <a:rPr lang="zh-CN" altLang="en-US" sz="2400"/>
              <a:t>           西医科、疼痛科、肛肠科</a:t>
            </a:r>
          </a:p>
          <a:p>
            <a:pPr marL="84138" indent="450850" algn="l">
              <a:lnSpc>
                <a:spcPct val="80000"/>
              </a:lnSpc>
              <a:spcBef>
                <a:spcPct val="20000"/>
              </a:spcBef>
            </a:pPr>
            <a:r>
              <a:rPr lang="en-US" altLang="zh-CN" sz="2400"/>
              <a:t>4</a:t>
            </a:r>
            <a:r>
              <a:rPr lang="zh-CN" altLang="en-US" sz="2400"/>
              <a:t>层： </a:t>
            </a:r>
            <a:r>
              <a:rPr lang="en-US" altLang="zh-CN" sz="2400"/>
              <a:t>3825</a:t>
            </a:r>
            <a:r>
              <a:rPr lang="zh-CN" altLang="en-US" sz="2400"/>
              <a:t>平方米，功能为口腔科、皮肤科、眼</a:t>
            </a:r>
          </a:p>
          <a:p>
            <a:pPr marL="84138" indent="450850" algn="l">
              <a:lnSpc>
                <a:spcPct val="80000"/>
              </a:lnSpc>
              <a:spcBef>
                <a:spcPct val="20000"/>
              </a:spcBef>
            </a:pPr>
            <a:r>
              <a:rPr lang="zh-CN" altLang="en-US" sz="2400"/>
              <a:t>          科、耳鼻喉科</a:t>
            </a:r>
          </a:p>
          <a:p>
            <a:pPr marL="84138" indent="450850" algn="l">
              <a:lnSpc>
                <a:spcPct val="80000"/>
              </a:lnSpc>
              <a:spcBef>
                <a:spcPct val="20000"/>
              </a:spcBef>
            </a:pPr>
            <a:r>
              <a:rPr lang="zh-CN" altLang="en-US" sz="2400"/>
              <a:t>楼顶机房：</a:t>
            </a:r>
            <a:r>
              <a:rPr lang="en-US" altLang="zh-CN" sz="2400"/>
              <a:t>196</a:t>
            </a:r>
            <a:r>
              <a:rPr lang="zh-CN" altLang="en-US" sz="2400"/>
              <a:t>平方米，功能为配套设备</a:t>
            </a:r>
          </a:p>
        </p:txBody>
      </p:sp>
      <p:sp>
        <p:nvSpPr>
          <p:cNvPr id="806917" name="Text Box 5"/>
          <p:cNvSpPr txBox="1">
            <a:spLocks noChangeArrowheads="1"/>
          </p:cNvSpPr>
          <p:nvPr/>
        </p:nvSpPr>
        <p:spPr bwMode="auto">
          <a:xfrm>
            <a:off x="3276600" y="1484313"/>
            <a:ext cx="3240088" cy="366712"/>
          </a:xfrm>
          <a:prstGeom prst="rect">
            <a:avLst/>
          </a:prstGeom>
          <a:noFill/>
          <a:ln w="9525">
            <a:noFill/>
            <a:miter lim="800000"/>
            <a:headEnd/>
            <a:tailEnd/>
          </a:ln>
          <a:effectLst/>
        </p:spPr>
        <p:txBody>
          <a:bodyPr lIns="91410" tIns="45705" rIns="91410" bIns="45705">
            <a:spAutoFit/>
          </a:bodyPr>
          <a:lstStyle/>
          <a:p>
            <a:pPr algn="l">
              <a:spcBef>
                <a:spcPct val="50000"/>
              </a:spcBef>
            </a:pPr>
            <a:r>
              <a:rPr lang="zh-CN" altLang="en-US"/>
              <a:t>（二期工程部分）</a:t>
            </a:r>
          </a:p>
        </p:txBody>
      </p:sp>
      <p:sp>
        <p:nvSpPr>
          <p:cNvPr id="806918" name="Rectangle 6"/>
          <p:cNvSpPr>
            <a:spLocks noGrp="1" noChangeArrowheads="1"/>
          </p:cNvSpPr>
          <p:nvPr>
            <p:ph type="title"/>
          </p:nvPr>
        </p:nvSpPr>
        <p:spPr>
          <a:xfrm>
            <a:off x="1116013" y="836613"/>
            <a:ext cx="5976937" cy="576262"/>
          </a:xfrm>
          <a:noFill/>
          <a:ln/>
        </p:spPr>
        <p:txBody>
          <a:bodyPr>
            <a:normAutofit fontScale="90000"/>
          </a:bodyPr>
          <a:lstStyle/>
          <a:p>
            <a:r>
              <a:rPr lang="zh-CN" altLang="en-US" sz="3200"/>
              <a:t>（三）门诊楼</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877</Words>
  <Application>Microsoft Office PowerPoint</Application>
  <PresentationFormat>全屏显示(4:3)</PresentationFormat>
  <Paragraphs>79</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一、门诊综合楼总体功能布局</vt:lpstr>
      <vt:lpstr>幻灯片 2</vt:lpstr>
      <vt:lpstr>幻灯片 3</vt:lpstr>
      <vt:lpstr>二、各建筑具体功能</vt:lpstr>
      <vt:lpstr>（一）综合楼（外科系统）</vt:lpstr>
      <vt:lpstr>（二）医技楼</vt:lpstr>
      <vt:lpstr>（三）门诊楼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一、门诊综合楼总体功能布局</dc:title>
  <dc:creator>Administrator</dc:creator>
  <cp:lastModifiedBy>Administrator</cp:lastModifiedBy>
  <cp:revision>1</cp:revision>
  <dcterms:created xsi:type="dcterms:W3CDTF">2019-08-30T12:59:05Z</dcterms:created>
  <dcterms:modified xsi:type="dcterms:W3CDTF">2019-08-30T13:00:39Z</dcterms:modified>
</cp:coreProperties>
</file>